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281" r:id="rId5"/>
    <p:sldId id="297" r:id="rId6"/>
    <p:sldId id="283" r:id="rId7"/>
    <p:sldId id="285" r:id="rId8"/>
    <p:sldId id="286" r:id="rId9"/>
    <p:sldId id="287" r:id="rId10"/>
    <p:sldId id="303" r:id="rId11"/>
    <p:sldId id="290" r:id="rId12"/>
    <p:sldId id="298" r:id="rId13"/>
    <p:sldId id="299" r:id="rId14"/>
    <p:sldId id="300" r:id="rId15"/>
    <p:sldId id="291" r:id="rId16"/>
    <p:sldId id="293" r:id="rId17"/>
    <p:sldId id="292" r:id="rId18"/>
    <p:sldId id="294" r:id="rId19"/>
    <p:sldId id="296" r:id="rId20"/>
    <p:sldId id="302" r:id="rId21"/>
    <p:sldId id="295" r:id="rId22"/>
    <p:sldId id="288" r:id="rId23"/>
    <p:sldId id="305" r:id="rId24"/>
    <p:sldId id="304" r:id="rId25"/>
    <p:sldId id="306" r:id="rId26"/>
    <p:sldId id="307" r:id="rId27"/>
    <p:sldId id="308" r:id="rId28"/>
    <p:sldId id="309" r:id="rId29"/>
    <p:sldId id="310" r:id="rId30"/>
    <p:sldId id="311" r:id="rId31"/>
    <p:sldId id="301" r:id="rId32"/>
    <p:sldId id="284" r:id="rId33"/>
    <p:sldId id="312" r:id="rId34"/>
    <p:sldId id="313" r:id="rId35"/>
    <p:sldId id="314" r:id="rId36"/>
    <p:sldId id="315" r:id="rId37"/>
    <p:sldId id="316" r:id="rId38"/>
    <p:sldId id="282" r:id="rId39"/>
    <p:sldId id="317" r:id="rId40"/>
    <p:sldId id="275" r:id="rId41"/>
    <p:sldId id="257" r:id="rId42"/>
    <p:sldId id="274" r:id="rId43"/>
    <p:sldId id="269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8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vimeo.com/14262293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turtlebot3.robotis.com/en/lates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 설명선 55"/>
          <p:cNvSpPr/>
          <p:nvPr/>
        </p:nvSpPr>
        <p:spPr>
          <a:xfrm>
            <a:off x="545012" y="4444912"/>
            <a:ext cx="2840625" cy="509139"/>
          </a:xfrm>
          <a:prstGeom prst="wedgeRectCallout">
            <a:avLst>
              <a:gd name="adj1" fmla="val -22410"/>
              <a:gd name="adj2" fmla="val 1412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애들로 </a:t>
            </a:r>
            <a:r>
              <a:rPr lang="ko-KR" altLang="en-US" dirty="0" err="1" smtClean="0">
                <a:solidFill>
                  <a:schemeClr val="tx1"/>
                </a:solidFill>
              </a:rPr>
              <a:t>보낼께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716" y="5606491"/>
            <a:ext cx="112992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27" y="5768539"/>
            <a:ext cx="875377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선속도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각속</a:t>
            </a:r>
            <a:r>
              <a:rPr lang="ko-KR" altLang="en-US" b="1" dirty="0">
                <a:solidFill>
                  <a:schemeClr val="tx1"/>
                </a:solidFill>
              </a:rPr>
              <a:t>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sp>
        <p:nvSpPr>
          <p:cNvPr id="55" name="사각형 설명선 54"/>
          <p:cNvSpPr/>
          <p:nvPr/>
        </p:nvSpPr>
        <p:spPr>
          <a:xfrm>
            <a:off x="6161966" y="4444911"/>
            <a:ext cx="2549348" cy="509139"/>
          </a:xfrm>
          <a:prstGeom prst="wedgeRectCallout">
            <a:avLst>
              <a:gd name="adj1" fmla="val 20867"/>
              <a:gd name="adj2" fmla="val 1346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 너 어떻게 보낼래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59" name="직사각형 58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왼쪽 중괄호 5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</a:t>
            </a:r>
            <a:r>
              <a:rPr lang="en-US" altLang="ko-KR" dirty="0" smtClean="0"/>
              <a:t>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여기서 보셨지요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23528" y="4005064"/>
            <a:ext cx="6632033" cy="720080"/>
            <a:chOff x="323528" y="4005064"/>
            <a:chExt cx="6632033" cy="720080"/>
          </a:xfrm>
        </p:grpSpPr>
        <p:sp>
          <p:nvSpPr>
            <p:cNvPr id="4" name="직사각형 3"/>
            <p:cNvSpPr/>
            <p:nvPr/>
          </p:nvSpPr>
          <p:spPr>
            <a:xfrm>
              <a:off x="323528" y="4005064"/>
              <a:ext cx="383535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4269619" y="4365104"/>
              <a:ext cx="9361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05723" y="4180438"/>
              <a:ext cx="174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ROSCORE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실행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4941168"/>
            <a:ext cx="8748464" cy="1512168"/>
            <a:chOff x="323528" y="4005064"/>
            <a:chExt cx="8748464" cy="1512168"/>
          </a:xfrm>
        </p:grpSpPr>
        <p:sp>
          <p:nvSpPr>
            <p:cNvPr id="14" name="직사각형 13"/>
            <p:cNvSpPr/>
            <p:nvPr/>
          </p:nvSpPr>
          <p:spPr>
            <a:xfrm>
              <a:off x="323528" y="4005064"/>
              <a:ext cx="7344816" cy="15121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0352" y="4576482"/>
              <a:ext cx="133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Node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실행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46105"/>
            <a:ext cx="4454746" cy="4616648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key_to_vel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advertise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&lt;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&gt;(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C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while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ok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1.012;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2.451;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spinOnce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sleep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ROS Node </a:t>
            </a:r>
            <a:r>
              <a:rPr lang="ko-KR" altLang="en-US" dirty="0" smtClean="0"/>
              <a:t>의 소스 코드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3" cy="159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key_to_vel.cpp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71800" y="2475349"/>
            <a:ext cx="5828428" cy="576063"/>
            <a:chOff x="2771800" y="2475349"/>
            <a:chExt cx="582842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771800" y="2763380"/>
              <a:ext cx="304940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970676" y="3051412"/>
            <a:ext cx="3629552" cy="576063"/>
            <a:chOff x="4970676" y="3051412"/>
            <a:chExt cx="3629552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4970676" y="3339443"/>
              <a:ext cx="850523" cy="895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2486719" y="4021619"/>
            <a:ext cx="6477768" cy="775533"/>
            <a:chOff x="2486719" y="4021619"/>
            <a:chExt cx="6477768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6" y="4021619"/>
              <a:ext cx="3108521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으로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400" b="1" dirty="0" smtClean="0">
                  <a:solidFill>
                    <a:schemeClr val="tx1"/>
                  </a:solidFill>
                </a:rPr>
              </a:br>
              <a:r>
                <a:rPr lang="ko-KR" altLang="en-US" sz="2400" b="1" dirty="0" smtClean="0">
                  <a:solidFill>
                    <a:schemeClr val="tx1"/>
                  </a:solidFill>
                </a:rPr>
                <a:t>보낼 값 지정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키보드로 받으면 됨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2486719" y="4309650"/>
              <a:ext cx="3334482" cy="4875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195736" y="5373216"/>
            <a:ext cx="6404493" cy="1152659"/>
            <a:chOff x="2195736" y="4531302"/>
            <a:chExt cx="6404493" cy="1152659"/>
          </a:xfrm>
        </p:grpSpPr>
        <p:sp>
          <p:nvSpPr>
            <p:cNvPr id="58" name="직사각형 57"/>
            <p:cNvSpPr/>
            <p:nvPr/>
          </p:nvSpPr>
          <p:spPr>
            <a:xfrm>
              <a:off x="5855967" y="4908428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H="1" flipV="1">
              <a:off x="2195736" y="4531302"/>
              <a:ext cx="3528393" cy="764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1986680"/>
            <a:ext cx="5139227" cy="292387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Subscriber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vel_sub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callbackfunc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pin();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void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const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ROS_INFO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heard: 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[%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%f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]"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798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1760" y="2475349"/>
            <a:ext cx="6188468" cy="576063"/>
            <a:chOff x="2411760" y="2475349"/>
            <a:chExt cx="618846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411760" y="2763380"/>
              <a:ext cx="3409440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078688" y="3051412"/>
            <a:ext cx="3885800" cy="576063"/>
            <a:chOff x="5078688" y="3051412"/>
            <a:chExt cx="3885800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8688" y="3339443"/>
              <a:ext cx="7425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165634"/>
            <a:ext cx="3283226" cy="775533"/>
            <a:chOff x="5317003" y="4165634"/>
            <a:chExt cx="3283226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165634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그림으로 출력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5317003" y="4481393"/>
              <a:ext cx="407125" cy="7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으로 짜고 싶으신 분은 이하 링크 참조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</a:t>
            </a:r>
            <a:r>
              <a:rPr lang="en-US" altLang="ko-KR" dirty="0"/>
              <a:t>://wiki.ros.org/ROS/Tutorials/WritingPublisherSubscriber%28python%29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63624"/>
            <a:ext cx="6452087" cy="276998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#!/usr/bin/env python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from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.msg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():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r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init_node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‘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anonymous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True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Subscriber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dirty="0" err="1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spin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):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loginfo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get_caller_id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 +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 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 %f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vel_msg.vel_linear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__name__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==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'__main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ko-KR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807674"/>
            <a:chOff x="2014306" y="1901246"/>
            <a:chExt cx="7129694" cy="807674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519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viewer.py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02843" y="2691412"/>
            <a:ext cx="4997385" cy="576063"/>
            <a:chOff x="3602843" y="2475349"/>
            <a:chExt cx="4997385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3602843" y="2763380"/>
              <a:ext cx="2218357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707904" y="3448618"/>
            <a:ext cx="5256584" cy="576063"/>
            <a:chOff x="3707904" y="3051412"/>
            <a:chExt cx="5256584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 flipV="1">
              <a:off x="3707904" y="3175810"/>
              <a:ext cx="2113296" cy="163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365104"/>
            <a:ext cx="3283226" cy="927826"/>
            <a:chOff x="5317003" y="3869326"/>
            <a:chExt cx="3283226" cy="927826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021619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 flipV="1">
              <a:off x="5317003" y="3869326"/>
              <a:ext cx="407126" cy="612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코드들은 모두 이하의 링크에 소개된 코드를 수정했을 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http://wiki.ros.org/ROS/Tutorials</a:t>
            </a:r>
            <a:endParaRPr lang="ko-KR" altLang="en-US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언어의 장벽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5" y="5805264"/>
            <a:ext cx="7059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우리끼리도 </a:t>
            </a:r>
            <a:r>
              <a:rPr lang="ko-KR" altLang="en-US" sz="2400" dirty="0" err="1" smtClean="0"/>
              <a:t>통하지롱</a:t>
            </a:r>
            <a:r>
              <a:rPr lang="en-US" altLang="ko-KR" sz="2400" dirty="0" smtClean="0"/>
              <a:t>~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#ROS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의 강점 중 하나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/>
            </a:r>
            <a:br>
              <a:rPr lang="en-US" altLang="ko-KR" sz="2400" b="1" dirty="0" smtClean="0">
                <a:solidFill>
                  <a:schemeClr val="accent1"/>
                </a:solidFill>
              </a:rPr>
            </a:br>
            <a:r>
              <a:rPr lang="en-US" altLang="ko-KR" sz="2400" b="1" dirty="0" smtClean="0">
                <a:solidFill>
                  <a:schemeClr val="accent1"/>
                </a:solidFill>
              </a:rPr>
              <a:t>                             #</a:t>
            </a:r>
            <a:r>
              <a:rPr lang="ko-KR" altLang="en-US" sz="2400" b="1" dirty="0" err="1" smtClean="0">
                <a:solidFill>
                  <a:schemeClr val="accent1"/>
                </a:solidFill>
              </a:rPr>
              <a:t>오픈소스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세계에 특화됨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675" y="4581128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4581127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913" y="4581128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25101" y="4584418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52158" y="2416684"/>
            <a:ext cx="3028236" cy="2618646"/>
            <a:chOff x="3252158" y="2426065"/>
            <a:chExt cx="3028236" cy="2618646"/>
          </a:xfrm>
        </p:grpSpPr>
        <p:sp>
          <p:nvSpPr>
            <p:cNvPr id="45" name="직사각형 44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54" name="왼쪽 중괄호 53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3252158" y="3717033"/>
              <a:ext cx="983412" cy="1327678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0084" y="2416684"/>
            <a:ext cx="2710479" cy="1184793"/>
            <a:chOff x="3860027" y="2780928"/>
            <a:chExt cx="2710479" cy="1184793"/>
          </a:xfrm>
        </p:grpSpPr>
        <p:sp>
          <p:nvSpPr>
            <p:cNvPr id="60" name="직사각형 5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왼쪽 중괄호 60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5736566" y="3708604"/>
            <a:ext cx="1086928" cy="137658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언어의 장벽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6" y="6036096"/>
            <a:ext cx="461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사실상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다언어</a:t>
            </a:r>
            <a:r>
              <a:rPr lang="ko-KR" altLang="en-US" sz="2400" dirty="0" smtClean="0"/>
              <a:t> 마스터 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/>
              <a:t>자칭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 descr="j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25" y="1447545"/>
            <a:ext cx="125931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675" y="2206487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C++</a:t>
            </a:r>
            <a:endParaRPr lang="ko-KR" alt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675" y="1375490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</a:t>
            </a:r>
            <a:endParaRPr lang="ko-KR" alt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675" y="3037484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C#</a:t>
            </a:r>
            <a:endParaRPr lang="ko-KR" altLang="en-US" sz="4800" dirty="0"/>
          </a:p>
        </p:txBody>
      </p:sp>
      <p:pic>
        <p:nvPicPr>
          <p:cNvPr id="5126" name="Picture 6" descr="lab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83239"/>
            <a:ext cx="2077492" cy="20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89404"/>
            <a:ext cx="2065162" cy="20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 languag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92" y="4200465"/>
            <a:ext cx="1758960" cy="13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uby language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98" y="3836956"/>
            <a:ext cx="3024161" cy="21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octav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6" descr="octave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octave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7359" y="4786007"/>
            <a:ext cx="26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등등등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pic>
        <p:nvPicPr>
          <p:cNvPr id="5140" name="Picture 20" descr="pyth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4009569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가동 </a:t>
            </a:r>
            <a:r>
              <a:rPr lang="ko-KR" altLang="en-US" dirty="0" smtClean="0"/>
              <a:t>해야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관련 프로그램을 </a:t>
            </a:r>
            <a:r>
              <a:rPr lang="ko-KR" altLang="en-US" dirty="0" smtClean="0"/>
              <a:t>실</a:t>
            </a:r>
            <a:r>
              <a:rPr lang="ko-KR" altLang="en-US" dirty="0"/>
              <a:t>행</a:t>
            </a:r>
            <a:r>
              <a:rPr lang="ko-KR" altLang="en-US" dirty="0" smtClean="0"/>
              <a:t>할 </a:t>
            </a:r>
            <a:r>
              <a:rPr lang="ko-KR" altLang="en-US" dirty="0" smtClean="0"/>
              <a:t>수 있게 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u="sng" dirty="0" smtClean="0"/>
              <a:t>ROS </a:t>
            </a:r>
            <a:r>
              <a:rPr lang="en-US" altLang="ko-KR" u="sng" dirty="0" err="1" smtClean="0"/>
              <a:t>Msg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형태를 딴 </a:t>
            </a:r>
            <a:r>
              <a:rPr lang="en-US" altLang="ko-KR" u="sng" dirty="0" smtClean="0"/>
              <a:t>ROS Topic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데이터를 전달하기 때문에</a:t>
            </a:r>
            <a:r>
              <a:rPr lang="en-US" altLang="ko-KR" dirty="0" smtClean="0"/>
              <a:t>, ROS </a:t>
            </a:r>
            <a:r>
              <a:rPr lang="ko-KR" altLang="en-US" dirty="0" smtClean="0"/>
              <a:t>에서는 </a:t>
            </a:r>
            <a:r>
              <a:rPr lang="ko-KR" altLang="en-US" u="sng" dirty="0" smtClean="0"/>
              <a:t>언어의 장벽이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거의</a:t>
            </a:r>
            <a:r>
              <a:rPr lang="en-US" altLang="ko-KR" u="sng" dirty="0" smtClean="0"/>
              <a:t>?)</a:t>
            </a:r>
            <a:r>
              <a:rPr lang="ko-KR" altLang="en-US" u="sng" dirty="0" smtClean="0"/>
              <a:t>없다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3881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Topic 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3645163"/>
            <a:ext cx="3028236" cy="2339774"/>
            <a:chOff x="3252158" y="2426065"/>
            <a:chExt cx="3028236" cy="2339774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3645163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4829955"/>
            <a:ext cx="1086928" cy="984689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6280030" y="2106370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오잉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일방통행</a:t>
            </a:r>
            <a:r>
              <a:rPr lang="ko-KR" altLang="en-US" dirty="0" smtClean="0">
                <a:solidFill>
                  <a:schemeClr val="tx1"/>
                </a:solidFill>
              </a:rPr>
              <a:t>이자나</a:t>
            </a:r>
            <a:r>
              <a:rPr lang="en-US" altLang="ko-KR" dirty="0" smtClean="0">
                <a:solidFill>
                  <a:schemeClr val="tx1"/>
                </a:solidFill>
              </a:rPr>
              <a:t>?!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double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double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is_result_ok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Topic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의 사용처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Topic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상시적으로 값을 계속 날려주거나 받아야 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데이터를 무한시간 받을 때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모터값을</a:t>
            </a:r>
            <a:r>
              <a:rPr lang="ko-KR" altLang="en-US" sz="2000" dirty="0" smtClean="0"/>
              <a:t> 무한시간 뿌릴 때</a:t>
            </a:r>
            <a:r>
              <a:rPr lang="en-US" altLang="ko-KR" sz="2000" dirty="0" smtClean="0"/>
              <a:t>) </a:t>
            </a:r>
          </a:p>
          <a:p>
            <a:endParaRPr lang="en-US" altLang="ko-KR" dirty="0"/>
          </a:p>
          <a:p>
            <a:r>
              <a:rPr lang="en-US" altLang="ko-KR" u="sng" dirty="0" smtClean="0"/>
              <a:t>ROS 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뭔가 즉시적인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을 기대할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뭔가를 하고 싶을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가동 상태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출발 또는 정지 </a:t>
            </a:r>
            <a:r>
              <a:rPr lang="en-US" altLang="ko-KR" sz="2000" dirty="0" smtClean="0"/>
              <a:t>Trigger)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34837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07288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라인트레이서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구</a:t>
            </a:r>
            <a:r>
              <a:rPr lang="ko-KR" altLang="en-US" dirty="0" smtClean="0"/>
              <a:t>조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07288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16062"/>
            <a:ext cx="1956385" cy="1495228"/>
            <a:chOff x="2555776" y="3016062"/>
            <a:chExt cx="1956385" cy="1495228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364531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17549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072885"/>
            <a:ext cx="2510964" cy="3537947"/>
            <a:chOff x="4512161" y="2072885"/>
            <a:chExt cx="2510964" cy="353794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508224"/>
              <a:ext cx="779919" cy="31026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207288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16062"/>
            <a:ext cx="1731044" cy="1499925"/>
            <a:chOff x="5292081" y="3016062"/>
            <a:chExt cx="1731044" cy="149992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07288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55408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270272" y="638132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Loop </a:t>
            </a:r>
            <a:r>
              <a:rPr lang="ko-KR" altLang="en-US" b="1" dirty="0" smtClean="0"/>
              <a:t>는 생략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 smtClean="0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[4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decompresser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[5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opencv_proc1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[6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opencv_proc</a:t>
            </a:r>
            <a:r>
              <a:rPr lang="en-US" altLang="ko-KR" sz="2400" dirty="0" smtClean="0"/>
              <a:t>…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[7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locate_target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[8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logic_proc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logic_proc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[9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i_dont_know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urgent_call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[10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smtClean="0"/>
              <a:t>motor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motor_driver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5976" y="6381328"/>
            <a:ext cx="470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 걸 </a:t>
            </a:r>
            <a:r>
              <a:rPr lang="en-US" altLang="ko-KR" b="1" dirty="0" smtClean="0"/>
              <a:t>Debugging / Testing </a:t>
            </a:r>
            <a:r>
              <a:rPr lang="ko-KR" altLang="en-US" b="1" dirty="0" smtClean="0"/>
              <a:t>마다 계속 반복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2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xhausted mem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72816"/>
            <a:ext cx="8182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10331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같이 실행할 수 있는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10331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68960"/>
            <a:ext cx="1956385" cy="1839340"/>
            <a:chOff x="2555776" y="2671950"/>
            <a:chExt cx="1956385" cy="1839340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404232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57250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103315"/>
            <a:ext cx="2510964" cy="3904527"/>
            <a:chOff x="4512161" y="1706305"/>
            <a:chExt cx="2510964" cy="390452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141644"/>
              <a:ext cx="779919" cy="346918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170630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68960"/>
            <a:ext cx="1731044" cy="1844037"/>
            <a:chOff x="5292081" y="2671950"/>
            <a:chExt cx="1731044" cy="18440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10331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95109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107504" y="1875254"/>
            <a:ext cx="460851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504" y="3829586"/>
            <a:ext cx="4608512" cy="273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84221" y="1875254"/>
            <a:ext cx="230425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84221" y="3829587"/>
            <a:ext cx="2304256" cy="2732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40877" y="1875254"/>
            <a:ext cx="1603123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9244" y="1412776"/>
            <a:ext cx="323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remote_camera_proc.launch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6067" y="1412776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logic_proc.launch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89668" y="141277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wth.launch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3926" y="3323442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local_img_proc.launch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06150" y="5093577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motor.launch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388477" y="4149080"/>
            <a:ext cx="1755523" cy="870677"/>
            <a:chOff x="2130466" y="2126275"/>
            <a:chExt cx="1755523" cy="870677"/>
          </a:xfrm>
        </p:grpSpPr>
        <p:sp>
          <p:nvSpPr>
            <p:cNvPr id="69" name="직사각형 68"/>
            <p:cNvSpPr/>
            <p:nvPr/>
          </p:nvSpPr>
          <p:spPr>
            <a:xfrm>
              <a:off x="2130466" y="2126275"/>
              <a:ext cx="1755523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Launch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017820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5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39" grpId="0" animBg="1"/>
      <p:bldP spid="47" grpId="0"/>
      <p:bldP spid="52" grpId="0"/>
      <p:bldP spid="53" grpId="0"/>
      <p:bldP spid="55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 만들었으니 </a:t>
            </a:r>
            <a:r>
              <a:rPr lang="ko-KR" altLang="en-US" dirty="0" err="1" smtClean="0"/>
              <a:t>넷상에</a:t>
            </a:r>
            <a:r>
              <a:rPr lang="ko-KR" altLang="en-US" dirty="0" smtClean="0"/>
              <a:t> 올리자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</a:t>
            </a:r>
            <a:r>
              <a:rPr lang="en-US" altLang="ko-KR" b="1" dirty="0" err="1" smtClean="0"/>
              <a:t>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9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C 0.00869 -0.02013 0.01407 -0.04236 0.02257 -0.0625 C 0.02691 -0.0868 0.03646 -0.10532 0.04653 -0.12638 C 0.05157 -0.1368 0.05573 -0.14583 0.06216 -0.15555 C 0.0665 -0.16226 0.06858 -0.17106 0.07292 -0.17777 C 0.07466 -0.18055 0.07674 -0.18333 0.07882 -0.18611 C 0.08091 -0.18842 0.08299 -0.1905 0.0849 -0.19305 C 0.09532 -0.20833 0.1066 -0.23055 0.12431 -0.23472 C 0.12935 -0.23865 0.13768 -0.24305 0.14358 -0.24444 C 0.15435 -0.25277 0.16928 -0.25324 0.18178 -0.25555 C 0.20261 -0.25393 0.22049 -0.25185 0.24046 -0.24861 C 0.25244 -0.24027 0.2658 -0.23379 0.27865 -0.22777 C 0.29011 -0.22245 0.30157 -0.21458 0.31337 -0.21111 C 0.32414 -0.2037 0.33455 -0.19791 0.34688 -0.19583 C 0.35382 -0.1905 0.36841 -0.18379 0.37674 -0.18194 C 0.37917 -0.18009 0.38126 -0.17754 0.38403 -0.17638 C 0.38646 -0.17546 0.39115 -0.17361 0.39115 -0.17337 C 0.39948 -0.16643 0.40938 -0.1618 0.41754 -0.15416 C 0.42535 -0.14675 0.43264 -0.13819 0.44028 -0.13055 C 0.44323 -0.12754 0.44566 -0.12384 0.44862 -0.12083 C 0.45608 -0.11365 0.45174 -0.12199 0.45452 -0.11527 " pathEditMode="relative" rAng="0" ptsTypes="ff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1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 smtClean="0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860032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92280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63888" y="407707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2140" y="4077444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절</a:t>
            </a:r>
            <a:r>
              <a:rPr lang="ko-KR" altLang="en-US" dirty="0"/>
              <a:t>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SLAM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Navigation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 smtClean="0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88024" y="4563559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452320" y="4578392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5355647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2180" y="537085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47725" y="4149080"/>
            <a:ext cx="88673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i="1" dirty="0" err="1" smtClean="0"/>
              <a:t>img_proc_remote</a:t>
            </a:r>
            <a:r>
              <a:rPr lang="en-US" altLang="ko-KR" sz="2000" dirty="0" smtClean="0"/>
              <a:t> </a:t>
            </a:r>
            <a:r>
              <a:rPr lang="en-US" altLang="ko-KR" sz="2000" b="1" dirty="0" err="1" smtClean="0"/>
              <a:t>remote_camera_proc.launch</a:t>
            </a:r>
            <a:endParaRPr lang="en-US" altLang="ko-KR" sz="2000" b="1" dirty="0" smtClean="0"/>
          </a:p>
        </p:txBody>
      </p:sp>
      <p:sp>
        <p:nvSpPr>
          <p:cNvPr id="3" name="사각형 설명선 2"/>
          <p:cNvSpPr/>
          <p:nvPr/>
        </p:nvSpPr>
        <p:spPr>
          <a:xfrm>
            <a:off x="168275" y="1412776"/>
            <a:ext cx="8946778" cy="1944216"/>
          </a:xfrm>
          <a:prstGeom prst="wedgeRectCallout">
            <a:avLst>
              <a:gd name="adj1" fmla="val -18704"/>
              <a:gd name="adj2" fmla="val 880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</a:t>
            </a:r>
            <a:r>
              <a:rPr lang="ko-KR" altLang="en-US" dirty="0" smtClean="0"/>
              <a:t>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8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oscore</a:t>
            </a:r>
            <a:endParaRPr lang="en-US" altLang="ko-KR" sz="2400" dirty="0" smtClean="0"/>
          </a:p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osrun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roslaunch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rosnode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rostopic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rosservice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rosmsg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rospack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roscd</a:t>
            </a:r>
            <a:endParaRPr lang="en-US" altLang="ko-KR" sz="2400" dirty="0" smtClean="0"/>
          </a:p>
          <a:p>
            <a:r>
              <a:rPr lang="en-US" altLang="ko-KR" sz="2400" dirty="0" smtClean="0"/>
              <a:t>…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1276819"/>
            <a:ext cx="6096346" cy="288033"/>
            <a:chOff x="2699792" y="1901246"/>
            <a:chExt cx="6096346" cy="576063"/>
          </a:xfrm>
        </p:grpSpPr>
        <p:sp>
          <p:nvSpPr>
            <p:cNvPr id="9" name="직사각형 8"/>
            <p:cNvSpPr/>
            <p:nvPr/>
          </p:nvSpPr>
          <p:spPr>
            <a:xfrm>
              <a:off x="5508104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Core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123728" y="1752326"/>
            <a:ext cx="6852938" cy="288033"/>
            <a:chOff x="2699792" y="1901246"/>
            <a:chExt cx="6852938" cy="576063"/>
          </a:xfrm>
        </p:grpSpPr>
        <p:sp>
          <p:nvSpPr>
            <p:cNvPr id="12" name="직사각형 11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411760" y="2212206"/>
            <a:ext cx="6564906" cy="288033"/>
            <a:chOff x="2699792" y="1901246"/>
            <a:chExt cx="6564906" cy="576063"/>
          </a:xfrm>
        </p:grpSpPr>
        <p:sp>
          <p:nvSpPr>
            <p:cNvPr id="18" name="직사각형 17"/>
            <p:cNvSpPr/>
            <p:nvPr/>
          </p:nvSpPr>
          <p:spPr>
            <a:xfrm>
              <a:off x="5220072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Launch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699792" y="2189278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2123728" y="3064370"/>
            <a:ext cx="6408712" cy="288033"/>
            <a:chOff x="2699792" y="1901246"/>
            <a:chExt cx="6408712" cy="576063"/>
          </a:xfrm>
        </p:grpSpPr>
        <p:sp>
          <p:nvSpPr>
            <p:cNvPr id="23" name="직사각형 22"/>
            <p:cNvSpPr/>
            <p:nvPr/>
          </p:nvSpPr>
          <p:spPr>
            <a:xfrm>
              <a:off x="5508104" y="1901246"/>
              <a:ext cx="360040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123728" y="3539877"/>
            <a:ext cx="6852938" cy="288033"/>
            <a:chOff x="2699792" y="1901246"/>
            <a:chExt cx="6852938" cy="576063"/>
          </a:xfrm>
        </p:grpSpPr>
        <p:sp>
          <p:nvSpPr>
            <p:cNvPr id="26" name="직사각형 25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11760" y="3980310"/>
            <a:ext cx="6564906" cy="288033"/>
            <a:chOff x="2987824" y="1901246"/>
            <a:chExt cx="6564906" cy="576063"/>
          </a:xfrm>
        </p:grpSpPr>
        <p:sp>
          <p:nvSpPr>
            <p:cNvPr id="29" name="직사각형 28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Service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2987824" y="2189277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123728" y="4389886"/>
            <a:ext cx="6852938" cy="288033"/>
            <a:chOff x="2699792" y="1901246"/>
            <a:chExt cx="6852938" cy="576063"/>
          </a:xfrm>
        </p:grpSpPr>
        <p:sp>
          <p:nvSpPr>
            <p:cNvPr id="35" name="직사각형 34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123728" y="5252044"/>
            <a:ext cx="6696744" cy="288033"/>
            <a:chOff x="2699792" y="1901246"/>
            <a:chExt cx="6696744" cy="576063"/>
          </a:xfrm>
        </p:grpSpPr>
        <p:sp>
          <p:nvSpPr>
            <p:cNvPr id="38" name="직사각형 37"/>
            <p:cNvSpPr/>
            <p:nvPr/>
          </p:nvSpPr>
          <p:spPr>
            <a:xfrm>
              <a:off x="5508104" y="1901246"/>
              <a:ext cx="38884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Package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123728" y="5692477"/>
            <a:ext cx="7020272" cy="288033"/>
            <a:chOff x="2699792" y="1901246"/>
            <a:chExt cx="7020272" cy="576063"/>
          </a:xfrm>
        </p:grpSpPr>
        <p:sp>
          <p:nvSpPr>
            <p:cNvPr id="41" name="직사각형 40"/>
            <p:cNvSpPr/>
            <p:nvPr/>
          </p:nvSpPr>
          <p:spPr>
            <a:xfrm>
              <a:off x="5508104" y="1901246"/>
              <a:ext cx="421196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판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cd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ko-KR" altLang="en-US" dirty="0" smtClean="0"/>
              <a:t>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TURTLEBOT3 Burger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roslaunch</a:t>
            </a:r>
            <a:r>
              <a:rPr lang="en-US" altLang="ko-KR" sz="2400" dirty="0" smtClean="0"/>
              <a:t> </a:t>
            </a:r>
            <a:r>
              <a:rPr lang="en-US" altLang="ko-KR" sz="2400" i="1" dirty="0" smtClean="0"/>
              <a:t>turtlebot3_bringup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turtlebot3_robot.launch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19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ko-KR" altLang="en-US" dirty="0" smtClean="0"/>
              <a:t>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Laptop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teleop</a:t>
            </a:r>
            <a:r>
              <a:rPr lang="en-US" altLang="ko-KR" sz="2400" i="1" dirty="0" err="1" smtClean="0"/>
              <a:t>_twist_keyboard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teleop_twist_keyboard.py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3310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방금 킨 키보드 </a:t>
            </a:r>
            <a:r>
              <a:rPr lang="en-US" altLang="ko-KR" sz="2400" dirty="0" smtClean="0"/>
              <a:t>Node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teleop_twist_keyboard</a:t>
            </a:r>
            <a:r>
              <a:rPr lang="en-US" altLang="ko-KR" sz="2400" dirty="0"/>
              <a:t> </a:t>
            </a:r>
            <a:r>
              <a:rPr lang="en-US" altLang="ko-KR" sz="2400" b="1" dirty="0"/>
              <a:t>teleop_twist_keyboard.py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아까 거북이 조종했던 키보드 </a:t>
            </a:r>
            <a:r>
              <a:rPr lang="en-US" altLang="ko-KR" sz="2400" dirty="0" smtClean="0"/>
              <a:t>Node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3074" y="5589240"/>
            <a:ext cx="834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사실 </a:t>
            </a:r>
            <a:r>
              <a:rPr lang="en-US" altLang="ko-KR" sz="2400" dirty="0"/>
              <a:t>99% </a:t>
            </a:r>
            <a:r>
              <a:rPr lang="ko-KR" altLang="en-US" sz="2400" b="1" dirty="0"/>
              <a:t>동일한 소스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즉 </a:t>
            </a:r>
            <a:r>
              <a:rPr lang="en-US" altLang="ko-KR" sz="2400" dirty="0" smtClean="0"/>
              <a:t>1</a:t>
            </a:r>
            <a:r>
              <a:rPr lang="en-US" altLang="ko-KR" sz="2400" dirty="0"/>
              <a:t>% </a:t>
            </a:r>
            <a:r>
              <a:rPr lang="ko-KR" altLang="en-US" sz="2400" dirty="0" smtClean="0"/>
              <a:t>만 바꾸면 </a:t>
            </a:r>
            <a:r>
              <a:rPr lang="ko-KR" altLang="en-US" sz="2400" b="1" dirty="0" smtClean="0"/>
              <a:t>똑같이 쓸 수 있다</a:t>
            </a:r>
            <a:r>
              <a:rPr lang="ko-KR" altLang="en-US" sz="2400" dirty="0" smtClean="0"/>
              <a:t>는 말씀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뭐가 </a:t>
            </a:r>
            <a:r>
              <a:rPr lang="ko-KR" altLang="en-US" sz="2400" dirty="0"/>
              <a:t>다를까요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4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0675" y="1561570"/>
            <a:ext cx="7347669" cy="2385008"/>
            <a:chOff x="320675" y="1561569"/>
            <a:chExt cx="8837955" cy="286874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55348" y="3505645"/>
              <a:ext cx="2203282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teleop_twist_keyboard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5102" y="3566220"/>
              <a:ext cx="1860303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accent2"/>
                  </a:solidFill>
                </a:rPr>
                <a:t>터틀봇</a:t>
              </a:r>
              <a:r>
                <a:rPr lang="en-US" altLang="ko-KR" sz="1400" b="1" dirty="0" smtClean="0">
                  <a:solidFill>
                    <a:schemeClr val="accent2"/>
                  </a:solidFill>
                </a:rPr>
                <a:t>3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20695" y="2426065"/>
                <a:ext cx="1855102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760115" y="3017609"/>
                <a:ext cx="598180" cy="393204"/>
                <a:chOff x="2627784" y="3553725"/>
                <a:chExt cx="598180" cy="393204"/>
              </a:xfrm>
            </p:grpSpPr>
            <p:sp>
              <p:nvSpPr>
                <p:cNvPr id="17" name="왼쪽 중괄호 16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43808" y="3553725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16" name="자유형 15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58043" y="3325528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45678" y="2780928"/>
                <a:ext cx="2493686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geometry_msgs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5" name="자유형 24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2891648"/>
                <a:ext cx="598180" cy="519165"/>
                <a:chOff x="2627784" y="3427764"/>
                <a:chExt cx="598180" cy="519165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427764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자유형 50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2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turtle1/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  <a:endParaRPr lang="en-US" altLang="ko-KR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geometry_msgs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3018815"/>
                <a:ext cx="598180" cy="391998"/>
                <a:chOff x="2627784" y="3554931"/>
                <a:chExt cx="598180" cy="391998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565828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275446" y="2634850"/>
            <a:ext cx="1168762" cy="30188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12160" y="344002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움직이던 아이가</a:t>
            </a:r>
            <a:endParaRPr lang="en-US" altLang="ko-KR" dirty="0" smtClean="0"/>
          </a:p>
          <a:p>
            <a:r>
              <a:rPr lang="ko-KR" altLang="en-US" dirty="0" smtClean="0"/>
              <a:t>그림 속의 거북이도</a:t>
            </a:r>
            <a:endParaRPr lang="en-US" altLang="ko-KR" dirty="0" smtClean="0"/>
          </a:p>
          <a:p>
            <a:r>
              <a:rPr lang="ko-KR" altLang="en-US" dirty="0" smtClean="0"/>
              <a:t>조종할 수 있게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9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ROS?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BMW Automated Driving </a:t>
            </a:r>
            <a:r>
              <a:rPr lang="en-US" altLang="ko-KR" dirty="0" smtClean="0"/>
              <a:t>@ </a:t>
            </a:r>
            <a:r>
              <a:rPr lang="en-US" altLang="ko-KR" dirty="0" err="1" smtClean="0"/>
              <a:t>ROSCon</a:t>
            </a:r>
            <a:r>
              <a:rPr lang="en-US" altLang="ko-KR" dirty="0" smtClean="0"/>
              <a:t> 2015</a:t>
            </a:r>
            <a:endParaRPr lang="en-US" altLang="ko-KR" dirty="0" smtClean="0"/>
          </a:p>
        </p:txBody>
      </p:sp>
      <p:pic>
        <p:nvPicPr>
          <p:cNvPr id="1026" name="Picture 2" descr="vimeo ros bmw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511481" cy="4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</a:t>
            </a:r>
            <a:r>
              <a:rPr lang="ko-KR" altLang="en-US" dirty="0" smtClean="0"/>
              <a:t>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8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란 무엇인고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675" y="1600200"/>
            <a:ext cx="4330824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Operating System (OS)</a:t>
            </a:r>
          </a:p>
          <a:p>
            <a:pPr lvl="1"/>
            <a:r>
              <a:rPr lang="ko-KR" altLang="en-US" sz="2000" dirty="0" smtClean="0"/>
              <a:t>하드웨어 관리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응용 프로그램 관리</a:t>
            </a:r>
            <a:endParaRPr lang="en-US" altLang="ko-KR" sz="2000" dirty="0" smtClean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운영체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40157"/>
            <a:ext cx="2160240" cy="31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260" y="62373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Wiki </a:t>
            </a:r>
            <a:r>
              <a:rPr lang="ko-KR" altLang="en-US" b="1" dirty="0" smtClean="0"/>
              <a:t>발췌</a:t>
            </a:r>
            <a:endParaRPr lang="ko-KR" altLang="en-US" b="1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580106" y="1604417"/>
            <a:ext cx="46724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Robot Operating System</a:t>
            </a:r>
          </a:p>
          <a:p>
            <a:pPr lvl="1"/>
            <a:r>
              <a:rPr lang="ko-KR" altLang="en-US" sz="2000" dirty="0" smtClean="0"/>
              <a:t>복잡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방대한 분야의 로봇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제작을 위한 </a:t>
            </a:r>
            <a:r>
              <a:rPr lang="en-US" altLang="ko-KR" sz="2000" b="1" dirty="0" smtClean="0"/>
              <a:t>Tools &amp; Libraries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676728" y="3087050"/>
            <a:ext cx="2018222" cy="5045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</a:p>
        </p:txBody>
      </p:sp>
      <p:sp>
        <p:nvSpPr>
          <p:cNvPr id="8" name="오른쪽 화살표 7"/>
          <p:cNvSpPr/>
          <p:nvPr/>
        </p:nvSpPr>
        <p:spPr>
          <a:xfrm rot="5400000">
            <a:off x="7172951" y="358256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76728" y="3942175"/>
            <a:ext cx="2018222" cy="504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 Application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172951" y="4437692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200000">
            <a:off x="5899675" y="358256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76728" y="4797300"/>
            <a:ext cx="2018222" cy="504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7172952" y="529281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6200000">
            <a:off x="5899675" y="4437691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76728" y="5652426"/>
            <a:ext cx="2018222" cy="50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Robot 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6200000">
            <a:off x="5899675" y="529281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SLAM &amp; Navigation?</a:t>
            </a:r>
            <a:endParaRPr lang="ko-KR" altLang="en-US" dirty="0"/>
          </a:p>
        </p:txBody>
      </p:sp>
      <p:sp>
        <p:nvSpPr>
          <p:cNvPr id="140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 smtClean="0"/>
          </a:p>
          <a:p>
            <a:pPr marL="0" indent="0" algn="ctr">
              <a:buNone/>
            </a:pPr>
            <a:r>
              <a:rPr lang="en-US" altLang="ko-KR" sz="3600" dirty="0" smtClean="0">
                <a:hlinkClick r:id="rId2" action="ppaction://hlinkfile"/>
              </a:rPr>
              <a:t>turtlebot3.robotis.com/</a:t>
            </a:r>
            <a:r>
              <a:rPr lang="en-US" altLang="ko-KR" sz="3600" dirty="0" err="1" smtClean="0">
                <a:hlinkClick r:id="rId2" action="ppaction://hlinkfile"/>
              </a:rPr>
              <a:t>en</a:t>
            </a:r>
            <a:r>
              <a:rPr lang="en-US" altLang="ko-KR" sz="3600" dirty="0" smtClean="0">
                <a:hlinkClick r:id="rId2" action="ppaction://hlinkfile"/>
              </a:rPr>
              <a:t>/latest</a:t>
            </a:r>
            <a:r>
              <a:rPr lang="en-US" altLang="ko-KR" sz="3600" dirty="0">
                <a:hlinkClick r:id="rId2" action="ppaction://hlinkfile"/>
              </a:rPr>
              <a:t>/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막무가내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turtlesim_node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6732240" y="638132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갖고 노는 시간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막무가내 실행하기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827584" y="47251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코드 어떻게 짜야 할까요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37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화살표 연결선 38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값을 </a:t>
            </a:r>
            <a:r>
              <a:rPr lang="ko-KR" altLang="en-US" dirty="0" err="1" smtClean="0">
                <a:solidFill>
                  <a:schemeClr val="tx1"/>
                </a:solidFill>
              </a:rPr>
              <a:t>선속도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각속도로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변환하는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102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화살표 연결선 3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07704" y="3717032"/>
            <a:ext cx="2952328" cy="302433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값을 </a:t>
            </a:r>
            <a:r>
              <a:rPr lang="ko-KR" altLang="en-US" dirty="0" err="1">
                <a:solidFill>
                  <a:schemeClr val="tx1"/>
                </a:solidFill>
              </a:rPr>
              <a:t>선속도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각속도로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변환하는 아이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220072" y="3717032"/>
            <a:ext cx="1779666" cy="3024336"/>
          </a:xfrm>
          <a:prstGeom prst="roundRect">
            <a:avLst>
              <a:gd name="adj" fmla="val 292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85332" y="306896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57004" y="306896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1916831"/>
            <a:ext cx="7560839" cy="1152130"/>
            <a:chOff x="899592" y="1916831"/>
            <a:chExt cx="7560839" cy="1152130"/>
          </a:xfrm>
        </p:grpSpPr>
        <p:sp>
          <p:nvSpPr>
            <p:cNvPr id="42" name="직사각형 41"/>
            <p:cNvSpPr/>
            <p:nvPr/>
          </p:nvSpPr>
          <p:spPr>
            <a:xfrm>
              <a:off x="899592" y="1916832"/>
              <a:ext cx="378709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3200" b="1" dirty="0" err="1" smtClean="0">
                  <a:solidFill>
                    <a:schemeClr val="tx1"/>
                  </a:solidFill>
                </a:rPr>
                <a:t>key_to_vel</a:t>
              </a:r>
              <a:r>
                <a:rPr lang="en-US" altLang="ko-KR" sz="3200" b="1" dirty="0" smtClean="0">
                  <a:solidFill>
                    <a:schemeClr val="tx1"/>
                  </a:solidFill>
                </a:rPr>
                <a:t>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14557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611938" y="1916831"/>
              <a:ext cx="3848493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“viewer”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5993082" y="2672916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83716" y="5606491"/>
            <a:ext cx="1129922" cy="792088"/>
            <a:chOff x="4483716" y="5606491"/>
            <a:chExt cx="1129922" cy="792088"/>
          </a:xfrm>
        </p:grpSpPr>
        <p:sp>
          <p:nvSpPr>
            <p:cNvPr id="32" name="직사각형 31"/>
            <p:cNvSpPr/>
            <p:nvPr/>
          </p:nvSpPr>
          <p:spPr>
            <a:xfrm>
              <a:off x="4483716" y="5606491"/>
              <a:ext cx="112992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29727" y="5768539"/>
              <a:ext cx="875377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선속도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각속</a:t>
              </a:r>
              <a:r>
                <a:rPr lang="ko-KR" altLang="en-US" b="1" dirty="0">
                  <a:solidFill>
                    <a:schemeClr val="tx1"/>
                  </a:solidFill>
                </a:rPr>
                <a:t>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pic>
        <p:nvPicPr>
          <p:cNvPr id="26" name="Picture 2" descr="turtle ro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 bwMode="auto">
          <a:xfrm>
            <a:off x="6753709" y="2924174"/>
            <a:ext cx="2182943" cy="21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방향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71708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1387</Words>
  <Application>Microsoft Office PowerPoint</Application>
  <PresentationFormat>화면 슬라이드 쇼(4:3)</PresentationFormat>
  <Paragraphs>409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PowerPoint 프레젠테이션</vt:lpstr>
      <vt:lpstr>TB3 자율주행 1기 일정</vt:lpstr>
      <vt:lpstr>오늘의 순서</vt:lpstr>
      <vt:lpstr>ROS 란 무엇인고?</vt:lpstr>
      <vt:lpstr>ROS 막무가내 실행하기</vt:lpstr>
      <vt:lpstr>ROS 막무가내 실행하기</vt:lpstr>
      <vt:lpstr>ROS Node</vt:lpstr>
      <vt:lpstr>ROS Node</vt:lpstr>
      <vt:lpstr>ROS Message &amp; ROS Topic</vt:lpstr>
      <vt:lpstr>ROS Message &amp; ROS Topic</vt:lpstr>
      <vt:lpstr>ROS Message &amp; ROS Topic</vt:lpstr>
      <vt:lpstr>전체적인 관리는 누가 하나?</vt:lpstr>
      <vt:lpstr>전체적인 관리는 누가 하나?</vt:lpstr>
      <vt:lpstr>ROSCORE 여기서 보셨지요?</vt:lpstr>
      <vt:lpstr>실제 ROS Node 의 소스 코드</vt:lpstr>
      <vt:lpstr>실제 ROS Node 의 소스 코드</vt:lpstr>
      <vt:lpstr>실제 ROS Node 의 소스 코드</vt:lpstr>
      <vt:lpstr>언어의 장벽?</vt:lpstr>
      <vt:lpstr>언어의 장벽?</vt:lpstr>
      <vt:lpstr>여기까지의 요약</vt:lpstr>
      <vt:lpstr>ROS Topic 의 한계</vt:lpstr>
      <vt:lpstr>ROS Service</vt:lpstr>
      <vt:lpstr>Topic 과 Service 의 사용처</vt:lpstr>
      <vt:lpstr>라인트레이서 Node 구조</vt:lpstr>
      <vt:lpstr>이거 일일이 다 노드 실행?</vt:lpstr>
      <vt:lpstr>이거 일일이 다 노드 실행?</vt:lpstr>
      <vt:lpstr>같이 실행할 수 있는 Node 묶음</vt:lpstr>
      <vt:lpstr>다 만들었으니 넷상에 올리자</vt:lpstr>
      <vt:lpstr>아까 요 장면</vt:lpstr>
      <vt:lpstr>아까 요 장면</vt:lpstr>
      <vt:lpstr>쉬는 타임 및 질문 타임</vt:lpstr>
      <vt:lpstr>ROS 명령어 list</vt:lpstr>
      <vt:lpstr>ROS 명령어 체험</vt:lpstr>
      <vt:lpstr>ROS 명령어 체험</vt:lpstr>
      <vt:lpstr>눈치 체셨나요?</vt:lpstr>
      <vt:lpstr>눈치 체셨나요?</vt:lpstr>
      <vt:lpstr>눈치 체셨나요?</vt:lpstr>
      <vt:lpstr>Why ROS?</vt:lpstr>
      <vt:lpstr>쉬는 타임 및 질문 타임</vt:lpstr>
      <vt:lpstr>SLAM &amp; Navigation?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161</cp:revision>
  <dcterms:created xsi:type="dcterms:W3CDTF">2017-03-04T12:08:10Z</dcterms:created>
  <dcterms:modified xsi:type="dcterms:W3CDTF">2017-04-08T05:55:05Z</dcterms:modified>
</cp:coreProperties>
</file>